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 /><Relationship Id="rId2" Type="http://schemas.openxmlformats.org/package/2006/relationships/metadata/core-properties" Target="docProps/core.xml" /><Relationship Id="rId1"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973" autoAdjust="0"/>
    <p:restoredTop sz="94660"/>
  </p:normalViewPr>
  <p:slideViewPr>
    <p:cSldViewPr snapToGrid="0">
      <p:cViewPr varScale="1">
        <p:scale>
          <a:sx n="90" d="100"/>
          <a:sy n="90" d="100"/>
        </p:scale>
        <p:origin x="336"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 /><Relationship Id="rId13" Type="http://schemas.openxmlformats.org/officeDocument/2006/relationships/theme" Target="theme/theme1.xml" /><Relationship Id="rId3" Type="http://schemas.openxmlformats.org/officeDocument/2006/relationships/slide" Target="slides/slide2.xml" /><Relationship Id="rId7" Type="http://schemas.openxmlformats.org/officeDocument/2006/relationships/slide" Target="slides/slide6.xml" /><Relationship Id="rId12" Type="http://schemas.openxmlformats.org/officeDocument/2006/relationships/viewProps" Target="viewProps.xml" /><Relationship Id="rId2" Type="http://schemas.openxmlformats.org/officeDocument/2006/relationships/slide" Target="slides/slide1.xml" /><Relationship Id="rId1" Type="http://schemas.openxmlformats.org/officeDocument/2006/relationships/slideMaster" Target="slideMasters/slideMaster1.xml" /><Relationship Id="rId6" Type="http://schemas.openxmlformats.org/officeDocument/2006/relationships/slide" Target="slides/slide5.xml" /><Relationship Id="rId11" Type="http://schemas.openxmlformats.org/officeDocument/2006/relationships/presProps" Target="presProps.xml" /><Relationship Id="rId5" Type="http://schemas.openxmlformats.org/officeDocument/2006/relationships/slide" Target="slides/slide4.xml" /><Relationship Id="rId10" Type="http://schemas.openxmlformats.org/officeDocument/2006/relationships/slide" Target="slides/slide9.xml" /><Relationship Id="rId4" Type="http://schemas.openxmlformats.org/officeDocument/2006/relationships/slide" Target="slides/slide3.xml" /><Relationship Id="rId9" Type="http://schemas.openxmlformats.org/officeDocument/2006/relationships/slide" Target="slides/slide8.xml" /><Relationship Id="rId14" Type="http://schemas.openxmlformats.org/officeDocument/2006/relationships/tableStyles" Target="tableStyles.xml" /></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sp>
          <p:nvSpPr>
            <p:cNvPr id="15" name="Freeform 14"/>
            <p:cNvSpPr/>
            <p:nvPr/>
          </p:nvSpPr>
          <p:spPr>
            <a:xfrm>
              <a:off x="0" y="-7862"/>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5/31/2021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5/31/2021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5/31/2021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5/31/2021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5/31/2021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5/31/2021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dirty="0"/>
              <a:t>5/31/2021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5/31/2021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2A54C80-263E-416B-A8E0-580EDEADCBDC}" type="datetimeFigureOut">
              <a:rPr lang="en-US" dirty="0"/>
              <a:t>5/31/2021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5/31/2021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2A54C80-263E-416B-A8E0-580EDEADCBDC}" type="datetimeFigureOut">
              <a:rPr lang="en-US" dirty="0"/>
              <a:t>5/31/2021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5/31/2021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5/31/2021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5/31/2021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2A54C80-263E-416B-A8E0-580EDEADCBDC}" type="datetimeFigureOut">
              <a:rPr lang="en-US" dirty="0"/>
              <a:t>5/31/2021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5/31/2021</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 /><Relationship Id="rId13" Type="http://schemas.openxmlformats.org/officeDocument/2006/relationships/slideLayout" Target="../slideLayouts/slideLayout13.xml" /><Relationship Id="rId3" Type="http://schemas.openxmlformats.org/officeDocument/2006/relationships/slideLayout" Target="../slideLayouts/slideLayout3.xml" /><Relationship Id="rId7" Type="http://schemas.openxmlformats.org/officeDocument/2006/relationships/slideLayout" Target="../slideLayouts/slideLayout7.xml" /><Relationship Id="rId12" Type="http://schemas.openxmlformats.org/officeDocument/2006/relationships/slideLayout" Target="../slideLayouts/slideLayout12.xml" /><Relationship Id="rId17" Type="http://schemas.openxmlformats.org/officeDocument/2006/relationships/theme" Target="../theme/theme1.xml" /><Relationship Id="rId2" Type="http://schemas.openxmlformats.org/officeDocument/2006/relationships/slideLayout" Target="../slideLayouts/slideLayout2.xml" /><Relationship Id="rId16" Type="http://schemas.openxmlformats.org/officeDocument/2006/relationships/slideLayout" Target="../slideLayouts/slideLayout16.xml" /><Relationship Id="rId1" Type="http://schemas.openxmlformats.org/officeDocument/2006/relationships/slideLayout" Target="../slideLayouts/slideLayout1.xml" /><Relationship Id="rId6" Type="http://schemas.openxmlformats.org/officeDocument/2006/relationships/slideLayout" Target="../slideLayouts/slideLayout6.xml" /><Relationship Id="rId11" Type="http://schemas.openxmlformats.org/officeDocument/2006/relationships/slideLayout" Target="../slideLayouts/slideLayout11.xml" /><Relationship Id="rId5" Type="http://schemas.openxmlformats.org/officeDocument/2006/relationships/slideLayout" Target="../slideLayouts/slideLayout5.xml" /><Relationship Id="rId15" Type="http://schemas.openxmlformats.org/officeDocument/2006/relationships/slideLayout" Target="../slideLayouts/slideLayout15.xml" /><Relationship Id="rId10" Type="http://schemas.openxmlformats.org/officeDocument/2006/relationships/slideLayout" Target="../slideLayouts/slideLayout10.xml" /><Relationship Id="rId4" Type="http://schemas.openxmlformats.org/officeDocument/2006/relationships/slideLayout" Target="../slideLayouts/slideLayout4.xml" /><Relationship Id="rId9" Type="http://schemas.openxmlformats.org/officeDocument/2006/relationships/slideLayout" Target="../slideLayouts/slideLayout9.xml" /><Relationship Id="rId14" Type="http://schemas.openxmlformats.org/officeDocument/2006/relationships/slideLayout" Target="../slideLayouts/slideLayout14.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44" name="Group 43"/>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5/31/2021</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65" r:id="rId2"/>
    <p:sldLayoutId id="2147483651" r:id="rId3"/>
    <p:sldLayoutId id="2147483666" r:id="rId4"/>
    <p:sldLayoutId id="2147483653" r:id="rId5"/>
    <p:sldLayoutId id="2147483654" r:id="rId6"/>
    <p:sldLayoutId id="2147483655" r:id="rId7"/>
    <p:sldLayoutId id="2147483667" r:id="rId8"/>
    <p:sldLayoutId id="2147483657" r:id="rId9"/>
    <p:sldLayoutId id="2147483660" r:id="rId10"/>
    <p:sldLayoutId id="2147483661" r:id="rId11"/>
    <p:sldLayoutId id="2147483662" r:id="rId12"/>
    <p:sldLayoutId id="2147483663" r:id="rId13"/>
    <p:sldLayoutId id="2147483664" r:id="rId14"/>
    <p:sldLayoutId id="2147483668" r:id="rId15"/>
    <p:sldLayoutId id="2147483659"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solidFill>
                  <a:schemeClr val="tx1"/>
                </a:solidFill>
                <a:latin typeface="Times New Roman" panose="02020603050405020304" pitchFamily="18" charset="0"/>
                <a:cs typeface="Times New Roman" panose="02020603050405020304" pitchFamily="18" charset="0"/>
              </a:rPr>
              <a:t>Macroeconomics Policy  in India</a:t>
            </a:r>
          </a:p>
        </p:txBody>
      </p:sp>
      <p:sp>
        <p:nvSpPr>
          <p:cNvPr id="3" name="Subtitle 2"/>
          <p:cNvSpPr>
            <a:spLocks noGrp="1"/>
          </p:cNvSpPr>
          <p:nvPr>
            <p:ph idx="1"/>
          </p:nvPr>
        </p:nvSpPr>
        <p:spPr/>
        <p:txBody>
          <a:bodyPr>
            <a:normAutofit/>
          </a:bodyPr>
          <a:lstStyle/>
          <a:p>
            <a:pPr marL="3657600" lvl="8" indent="0" algn="just">
              <a:buNone/>
            </a:pPr>
            <a:r>
              <a:rPr lang="en-US" sz="2400" dirty="0">
                <a:solidFill>
                  <a:schemeClr val="tx1"/>
                </a:solidFill>
                <a:latin typeface="Times New Roman" panose="02020603050405020304" pitchFamily="18" charset="0"/>
                <a:cs typeface="Times New Roman" panose="02020603050405020304" pitchFamily="18" charset="0"/>
              </a:rPr>
              <a:t>Name</a:t>
            </a:r>
          </a:p>
          <a:p>
            <a:pPr marL="3657600" lvl="8" indent="0" algn="just">
              <a:buNone/>
            </a:pPr>
            <a:r>
              <a:rPr lang="en-US" sz="2400" dirty="0">
                <a:solidFill>
                  <a:schemeClr val="tx1"/>
                </a:solidFill>
                <a:latin typeface="Times New Roman" panose="02020603050405020304" pitchFamily="18" charset="0"/>
                <a:cs typeface="Times New Roman" panose="02020603050405020304" pitchFamily="18" charset="0"/>
              </a:rPr>
              <a:t>Institution</a:t>
            </a:r>
          </a:p>
          <a:p>
            <a:pPr marL="3657600" lvl="8" indent="0" algn="just">
              <a:buNone/>
            </a:pPr>
            <a:r>
              <a:rPr lang="en-US" sz="2400" dirty="0">
                <a:solidFill>
                  <a:schemeClr val="tx1"/>
                </a:solidFill>
                <a:latin typeface="Times New Roman" panose="02020603050405020304" pitchFamily="18" charset="0"/>
                <a:cs typeface="Times New Roman" panose="02020603050405020304" pitchFamily="18" charset="0"/>
              </a:rPr>
              <a:t>Course</a:t>
            </a:r>
          </a:p>
          <a:p>
            <a:pPr marL="3657600" lvl="8" indent="0" algn="just">
              <a:buNone/>
            </a:pPr>
            <a:r>
              <a:rPr lang="en-US" sz="2400" dirty="0">
                <a:solidFill>
                  <a:schemeClr val="tx1"/>
                </a:solidFill>
                <a:latin typeface="Times New Roman" panose="02020603050405020304" pitchFamily="18" charset="0"/>
                <a:cs typeface="Times New Roman" panose="02020603050405020304" pitchFamily="18" charset="0"/>
              </a:rPr>
              <a:t>Instructor</a:t>
            </a:r>
          </a:p>
          <a:p>
            <a:pPr marL="3657600" lvl="8" indent="0" algn="just">
              <a:buNone/>
            </a:pPr>
            <a:r>
              <a:rPr lang="en-US" sz="2400" dirty="0">
                <a:solidFill>
                  <a:schemeClr val="tx1"/>
                </a:solidFill>
                <a:latin typeface="Times New Roman" panose="02020603050405020304" pitchFamily="18" charset="0"/>
                <a:cs typeface="Times New Roman" panose="02020603050405020304" pitchFamily="18" charset="0"/>
              </a:rPr>
              <a:t>Date</a:t>
            </a:r>
          </a:p>
        </p:txBody>
      </p:sp>
    </p:spTree>
    <p:extLst>
      <p:ext uri="{BB962C8B-B14F-4D97-AF65-F5344CB8AC3E}">
        <p14:creationId xmlns:p14="http://schemas.microsoft.com/office/powerpoint/2010/main" val="126381099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566057"/>
          </a:xfrm>
        </p:spPr>
        <p:txBody>
          <a:bodyPr>
            <a:normAutofit fontScale="90000"/>
          </a:bodyPr>
          <a:lstStyle/>
          <a:p>
            <a:r>
              <a:rPr lang="en-US" dirty="0"/>
              <a:t>					</a:t>
            </a:r>
            <a:r>
              <a:rPr lang="en-US" b="1" dirty="0">
                <a:solidFill>
                  <a:schemeClr val="tx1"/>
                </a:solidFill>
              </a:rPr>
              <a:t>	</a:t>
            </a:r>
            <a:r>
              <a:rPr lang="en-US" sz="4000" b="1" dirty="0">
                <a:solidFill>
                  <a:schemeClr val="tx1"/>
                </a:solidFill>
                <a:latin typeface="Century" panose="02040604050505020304" pitchFamily="18" charset="0"/>
              </a:rPr>
              <a:t>Introduction</a:t>
            </a:r>
          </a:p>
        </p:txBody>
      </p:sp>
      <p:sp>
        <p:nvSpPr>
          <p:cNvPr id="3" name="Content Placeholder 2"/>
          <p:cNvSpPr>
            <a:spLocks noGrp="1"/>
          </p:cNvSpPr>
          <p:nvPr>
            <p:ph idx="1"/>
          </p:nvPr>
        </p:nvSpPr>
        <p:spPr>
          <a:xfrm>
            <a:off x="677334" y="1371600"/>
            <a:ext cx="9990666" cy="5486399"/>
          </a:xfrm>
        </p:spPr>
        <p:txBody>
          <a:bodyPr>
            <a:normAutofit/>
          </a:bodyPr>
          <a:lstStyle/>
          <a:p>
            <a:pPr marL="0" indent="0">
              <a:buNone/>
            </a:pPr>
            <a:endParaRPr lang="en-US" dirty="0">
              <a:latin typeface="Times New Roman" panose="02020603050405020304" pitchFamily="18" charset="0"/>
              <a:cs typeface="Times New Roman" panose="02020603050405020304" pitchFamily="18" charset="0"/>
            </a:endParaRPr>
          </a:p>
          <a:p>
            <a:r>
              <a:rPr lang="en-US" dirty="0">
                <a:latin typeface="Times New Roman" panose="02020603050405020304" pitchFamily="18" charset="0"/>
                <a:cs typeface="Times New Roman" panose="02020603050405020304" pitchFamily="18" charset="0"/>
              </a:rPr>
              <a:t>Macroeconomics relates to the broad scope of the economy of a country. This regards the prominence or stagnation of the country. </a:t>
            </a:r>
          </a:p>
          <a:p>
            <a:r>
              <a:rPr lang="en-US" dirty="0">
                <a:latin typeface="Times New Roman" panose="02020603050405020304" pitchFamily="18" charset="0"/>
                <a:cs typeface="Times New Roman" panose="02020603050405020304" pitchFamily="18" charset="0"/>
              </a:rPr>
              <a:t>Such consideration in macroeconomics addresses issue factors of production and other items that leads, such as recessions and depressions. </a:t>
            </a:r>
          </a:p>
          <a:p>
            <a:r>
              <a:rPr lang="en-US" dirty="0">
                <a:latin typeface="Times New Roman" panose="02020603050405020304" pitchFamily="18" charset="0"/>
                <a:cs typeface="Times New Roman" panose="02020603050405020304" pitchFamily="18" charset="0"/>
              </a:rPr>
              <a:t>This presentation focused on India and the macroeconomic issues that have been pertinent to its growth.</a:t>
            </a:r>
          </a:p>
          <a:p>
            <a:r>
              <a:rPr lang="en-US" dirty="0">
                <a:latin typeface="Times New Roman" panose="02020603050405020304" pitchFamily="18" charset="0"/>
                <a:cs typeface="Times New Roman" panose="02020603050405020304" pitchFamily="18" charset="0"/>
              </a:rPr>
              <a:t>India, a developing country, has attracted interest in the key instruments setting its foundations for growth. </a:t>
            </a:r>
          </a:p>
          <a:p>
            <a:r>
              <a:rPr lang="en-US" dirty="0">
                <a:latin typeface="Times New Roman" panose="02020603050405020304" pitchFamily="18" charset="0"/>
                <a:cs typeface="Times New Roman" panose="02020603050405020304" pitchFamily="18" charset="0"/>
              </a:rPr>
              <a:t>It has been associated with major developed and developing countries such as Russia and China and hence a recognized force. </a:t>
            </a:r>
          </a:p>
          <a:p>
            <a:r>
              <a:rPr lang="en-US" dirty="0">
                <a:latin typeface="Times New Roman" panose="02020603050405020304" pitchFamily="18" charset="0"/>
                <a:cs typeface="Times New Roman" panose="02020603050405020304" pitchFamily="18" charset="0"/>
              </a:rPr>
              <a:t> India has been subject to macroeconomic challenges, which derailed and limited its economic progress.</a:t>
            </a:r>
          </a:p>
          <a:p>
            <a:r>
              <a:rPr lang="en-US" dirty="0">
                <a:latin typeface="Times New Roman" panose="02020603050405020304" pitchFamily="18" charset="0"/>
                <a:cs typeface="Times New Roman" panose="02020603050405020304" pitchFamily="18" charset="0"/>
              </a:rPr>
              <a:t>This paper looks at these challenges and provides amicable solutions through policies that will help promote its global economic standing.</a:t>
            </a:r>
          </a:p>
        </p:txBody>
      </p:sp>
    </p:spTree>
    <p:extLst>
      <p:ext uri="{BB962C8B-B14F-4D97-AF65-F5344CB8AC3E}">
        <p14:creationId xmlns:p14="http://schemas.microsoft.com/office/powerpoint/2010/main" val="323771621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50605" y="348343"/>
            <a:ext cx="9526772" cy="566056"/>
          </a:xfrm>
        </p:spPr>
        <p:txBody>
          <a:bodyPr>
            <a:normAutofit fontScale="90000"/>
          </a:bodyPr>
          <a:lstStyle/>
          <a:p>
            <a:pPr algn="ctr"/>
            <a:r>
              <a:rPr lang="en-US" sz="4000" b="1" dirty="0">
                <a:solidFill>
                  <a:schemeClr val="tx1"/>
                </a:solidFill>
                <a:latin typeface="Century" panose="02040604050505020304" pitchFamily="18" charset="0"/>
              </a:rPr>
              <a:t>		</a:t>
            </a:r>
            <a:r>
              <a:rPr lang="en-US" b="1" dirty="0">
                <a:solidFill>
                  <a:schemeClr val="tx1"/>
                </a:solidFill>
                <a:latin typeface="Times New Roman" panose="02020603050405020304" pitchFamily="18" charset="0"/>
                <a:cs typeface="Times New Roman" panose="02020603050405020304" pitchFamily="18" charset="0"/>
              </a:rPr>
              <a:t>Macroeconomics Problems in India</a:t>
            </a:r>
          </a:p>
        </p:txBody>
      </p:sp>
      <p:sp>
        <p:nvSpPr>
          <p:cNvPr id="3" name="Content Placeholder 2"/>
          <p:cNvSpPr>
            <a:spLocks noGrp="1"/>
          </p:cNvSpPr>
          <p:nvPr>
            <p:ph idx="1"/>
          </p:nvPr>
        </p:nvSpPr>
        <p:spPr>
          <a:xfrm>
            <a:off x="677333" y="914399"/>
            <a:ext cx="11231638" cy="5943601"/>
          </a:xfrm>
        </p:spPr>
        <p:txBody>
          <a:bodyPr>
            <a:noAutofit/>
          </a:bodyPr>
          <a:lstStyle/>
          <a:p>
            <a:pPr>
              <a:lnSpc>
                <a:spcPct val="200000"/>
              </a:lnSpc>
            </a:pPr>
            <a:r>
              <a:rPr lang="en-US" dirty="0">
                <a:latin typeface="Times New Roman" panose="02020603050405020304" pitchFamily="18" charset="0"/>
                <a:cs typeface="Times New Roman" panose="02020603050405020304" pitchFamily="18" charset="0"/>
              </a:rPr>
              <a:t>India has several facing challenges that prevent consistent development, such as high population and income distribution inequalities. These problems are</a:t>
            </a:r>
          </a:p>
          <a:p>
            <a:pPr>
              <a:lnSpc>
                <a:spcPct val="200000"/>
              </a:lnSpc>
            </a:pPr>
            <a:r>
              <a:rPr lang="en-US" dirty="0">
                <a:latin typeface="Times New Roman" panose="02020603050405020304" pitchFamily="18" charset="0"/>
                <a:cs typeface="Times New Roman" panose="02020603050405020304" pitchFamily="18" charset="0"/>
              </a:rPr>
              <a:t>Unemployment-This results from production factors being willing to produce goods and services but not presently engaged in production at high levels.</a:t>
            </a:r>
          </a:p>
          <a:p>
            <a:pPr>
              <a:lnSpc>
                <a:spcPct val="200000"/>
              </a:lnSpc>
            </a:pPr>
            <a:r>
              <a:rPr lang="en-US" dirty="0">
                <a:latin typeface="Times New Roman" panose="02020603050405020304" pitchFamily="18" charset="0"/>
                <a:cs typeface="Times New Roman" panose="02020603050405020304" pitchFamily="18" charset="0"/>
              </a:rPr>
              <a:t> This promotes too little demand for the workforce. The number of involuntary idlers is increased. The production margin cannot sustain the economic developments as the government revenues are not substantiated (Sharma, 2017).</a:t>
            </a:r>
          </a:p>
          <a:p>
            <a:pPr>
              <a:lnSpc>
                <a:spcPct val="200000"/>
              </a:lnSpc>
            </a:pPr>
            <a:r>
              <a:rPr lang="en-US" dirty="0">
                <a:latin typeface="Times New Roman" panose="02020603050405020304" pitchFamily="18" charset="0"/>
                <a:cs typeface="Times New Roman" panose="02020603050405020304" pitchFamily="18" charset="0"/>
              </a:rPr>
              <a:t>Inflation-This is the increase of average prices in the market which contributed by the decline in money value resulting in customers’ reduced purchasing power. </a:t>
            </a:r>
          </a:p>
          <a:p>
            <a:pPr>
              <a:lnSpc>
                <a:spcPct val="200000"/>
              </a:lnSpc>
            </a:pPr>
            <a:r>
              <a:rPr lang="en-US" dirty="0">
                <a:latin typeface="Times New Roman" panose="02020603050405020304" pitchFamily="18" charset="0"/>
                <a:cs typeface="Times New Roman" panose="02020603050405020304" pitchFamily="18" charset="0"/>
              </a:rPr>
              <a:t>The inflation rates in 2013 were 6.36 %, an improvement but not substantial. Food prices increased by a large margin causing this unbalance in the economy.</a:t>
            </a:r>
          </a:p>
        </p:txBody>
      </p:sp>
    </p:spTree>
    <p:extLst>
      <p:ext uri="{BB962C8B-B14F-4D97-AF65-F5344CB8AC3E}">
        <p14:creationId xmlns:p14="http://schemas.microsoft.com/office/powerpoint/2010/main" val="25691402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372140"/>
            <a:ext cx="8596668" cy="542260"/>
          </a:xfrm>
        </p:spPr>
        <p:txBody>
          <a:bodyPr>
            <a:normAutofit fontScale="90000"/>
          </a:bodyPr>
          <a:lstStyle/>
          <a:p>
            <a:r>
              <a:rPr lang="en-US" dirty="0"/>
              <a:t>								</a:t>
            </a:r>
            <a:r>
              <a:rPr lang="en-US" b="1" dirty="0">
                <a:solidFill>
                  <a:schemeClr val="tx1"/>
                </a:solidFill>
                <a:latin typeface="Times New Roman" panose="02020603050405020304" pitchFamily="18" charset="0"/>
                <a:cs typeface="Times New Roman" panose="02020603050405020304" pitchFamily="18" charset="0"/>
              </a:rPr>
              <a:t>Cont.</a:t>
            </a:r>
          </a:p>
        </p:txBody>
      </p:sp>
      <p:sp>
        <p:nvSpPr>
          <p:cNvPr id="3" name="Content Placeholder 2"/>
          <p:cNvSpPr>
            <a:spLocks noGrp="1"/>
          </p:cNvSpPr>
          <p:nvPr>
            <p:ph idx="1"/>
          </p:nvPr>
        </p:nvSpPr>
        <p:spPr>
          <a:xfrm>
            <a:off x="677334" y="1105786"/>
            <a:ext cx="10752666" cy="5752213"/>
          </a:xfrm>
        </p:spPr>
        <p:txBody>
          <a:bodyPr>
            <a:noAutofit/>
          </a:bodyPr>
          <a:lstStyle/>
          <a:p>
            <a:r>
              <a:rPr lang="en-US" sz="2400" dirty="0">
                <a:latin typeface="Times New Roman" panose="02020603050405020304" pitchFamily="18" charset="0"/>
                <a:cs typeface="Times New Roman" panose="02020603050405020304" pitchFamily="18" charset="0"/>
              </a:rPr>
              <a:t>The two previously stated challenges contribute business cycle, which creates alternative problems between unemployment and inflation. </a:t>
            </a:r>
          </a:p>
          <a:p>
            <a:r>
              <a:rPr lang="en-US" sz="2400" dirty="0">
                <a:latin typeface="Times New Roman" panose="02020603050405020304" pitchFamily="18" charset="0"/>
                <a:cs typeface="Times New Roman" panose="02020603050405020304" pitchFamily="18" charset="0"/>
              </a:rPr>
              <a:t>This is contributed by the decline of economic activities that serve one faction of the problem while the other persists. </a:t>
            </a:r>
          </a:p>
          <a:p>
            <a:r>
              <a:rPr lang="en-US" sz="2400" dirty="0">
                <a:latin typeface="Times New Roman" panose="02020603050405020304" pitchFamily="18" charset="0"/>
                <a:cs typeface="Times New Roman" panose="02020603050405020304" pitchFamily="18" charset="0"/>
              </a:rPr>
              <a:t>In such a case, employment opportunities may be unavailable while inflation continues which sets the unemployment issue on as the problem, and the contrary is also true (Sharma, 2017).</a:t>
            </a:r>
          </a:p>
          <a:p>
            <a:r>
              <a:rPr lang="en-US" sz="2400" dirty="0">
                <a:latin typeface="Times New Roman" panose="02020603050405020304" pitchFamily="18" charset="0"/>
                <a:cs typeface="Times New Roman" panose="02020603050405020304" pitchFamily="18" charset="0"/>
              </a:rPr>
              <a:t>Stagnant growth- contributed by production being unable to serve the market. With the high population , it becomes an issue when the markets' products are insufficient to enable the improvements of living standards. These are dependent on viz </a:t>
            </a:r>
          </a:p>
          <a:p>
            <a:pPr marL="514350" indent="-514350" algn="ctr">
              <a:buFont typeface="+mj-lt"/>
              <a:buAutoNum type="romanLcPeriod"/>
            </a:pPr>
            <a:r>
              <a:rPr lang="en-US" sz="2400" dirty="0">
                <a:latin typeface="Times New Roman" panose="02020603050405020304" pitchFamily="18" charset="0"/>
                <a:cs typeface="Times New Roman" panose="02020603050405020304" pitchFamily="18" charset="0"/>
              </a:rPr>
              <a:t> quantity which is in regards to labor, capital, and entrepreneurship, </a:t>
            </a:r>
          </a:p>
          <a:p>
            <a:pPr marL="514350" indent="-514350" algn="ctr">
              <a:buFont typeface="+mj-lt"/>
              <a:buAutoNum type="romanLcPeriod"/>
            </a:pPr>
            <a:r>
              <a:rPr lang="en-US" sz="2400" dirty="0">
                <a:latin typeface="Times New Roman" panose="02020603050405020304" pitchFamily="18" charset="0"/>
                <a:cs typeface="Times New Roman" panose="02020603050405020304" pitchFamily="18" charset="0"/>
              </a:rPr>
              <a:t> quality about advances and technology.(Sharma, 2017).</a:t>
            </a:r>
          </a:p>
        </p:txBody>
      </p:sp>
    </p:spTree>
    <p:extLst>
      <p:ext uri="{BB962C8B-B14F-4D97-AF65-F5344CB8AC3E}">
        <p14:creationId xmlns:p14="http://schemas.microsoft.com/office/powerpoint/2010/main" val="145979463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544286"/>
          </a:xfrm>
        </p:spPr>
        <p:txBody>
          <a:bodyPr>
            <a:noAutofit/>
          </a:bodyPr>
          <a:lstStyle/>
          <a:p>
            <a:r>
              <a:rPr lang="en-US" b="1" dirty="0">
                <a:latin typeface="Century" panose="02040604050505020304" pitchFamily="18" charset="0"/>
              </a:rPr>
              <a:t>			</a:t>
            </a:r>
            <a:r>
              <a:rPr lang="en-US" b="1" dirty="0">
                <a:solidFill>
                  <a:schemeClr val="tx1"/>
                </a:solidFill>
                <a:latin typeface="Times New Roman" panose="02020603050405020304" pitchFamily="18" charset="0"/>
                <a:cs typeface="Times New Roman" panose="02020603050405020304" pitchFamily="18" charset="0"/>
              </a:rPr>
              <a:t>Macroeconomic Policies in India</a:t>
            </a:r>
            <a:r>
              <a:rPr lang="en-US" b="1" dirty="0">
                <a:solidFill>
                  <a:schemeClr val="tx1"/>
                </a:solidFill>
                <a:latin typeface="Century" panose="02040604050505020304" pitchFamily="18" charset="0"/>
              </a:rPr>
              <a:t>				</a:t>
            </a:r>
            <a:br>
              <a:rPr lang="en-US" dirty="0">
                <a:latin typeface="Century" panose="02040604050505020304" pitchFamily="18" charset="0"/>
              </a:rPr>
            </a:br>
            <a:endParaRPr lang="en-US" dirty="0">
              <a:latin typeface="Century" panose="02040604050505020304" pitchFamily="18" charset="0"/>
            </a:endParaRPr>
          </a:p>
        </p:txBody>
      </p:sp>
      <p:sp>
        <p:nvSpPr>
          <p:cNvPr id="3" name="Content Placeholder 2"/>
          <p:cNvSpPr>
            <a:spLocks noGrp="1"/>
          </p:cNvSpPr>
          <p:nvPr>
            <p:ph idx="1"/>
          </p:nvPr>
        </p:nvSpPr>
        <p:spPr>
          <a:xfrm>
            <a:off x="677333" y="1307806"/>
            <a:ext cx="9729409" cy="5465134"/>
          </a:xfrm>
        </p:spPr>
        <p:txBody>
          <a:bodyPr>
            <a:noAutofit/>
          </a:bodyPr>
          <a:lstStyle/>
          <a:p>
            <a:pPr>
              <a:lnSpc>
                <a:spcPct val="150000"/>
              </a:lnSpc>
            </a:pPr>
            <a:r>
              <a:rPr lang="en-US" dirty="0">
                <a:latin typeface="Times New Roman" panose="02020603050405020304" pitchFamily="18" charset="0"/>
                <a:cs typeface="Times New Roman" panose="02020603050405020304" pitchFamily="18" charset="0"/>
              </a:rPr>
              <a:t>The policies created are implemented by both the government and the private sector. </a:t>
            </a:r>
          </a:p>
          <a:p>
            <a:pPr>
              <a:lnSpc>
                <a:spcPct val="150000"/>
              </a:lnSpc>
            </a:pPr>
            <a:r>
              <a:rPr lang="en-US" dirty="0">
                <a:latin typeface="Times New Roman" panose="02020603050405020304" pitchFamily="18" charset="0"/>
                <a:cs typeface="Times New Roman" panose="02020603050405020304" pitchFamily="18" charset="0"/>
              </a:rPr>
              <a:t>Though this means, the problems in India can be solved, and prospects can be anticipated and incorporated into an existing policy </a:t>
            </a:r>
          </a:p>
          <a:p>
            <a:pPr>
              <a:lnSpc>
                <a:spcPct val="150000"/>
              </a:lnSpc>
            </a:pPr>
            <a:r>
              <a:rPr lang="en-US" dirty="0">
                <a:latin typeface="Times New Roman" panose="02020603050405020304" pitchFamily="18" charset="0"/>
                <a:cs typeface="Times New Roman" panose="02020603050405020304" pitchFamily="18" charset="0"/>
              </a:rPr>
              <a:t>.These particular policies are specific to government implementation. </a:t>
            </a:r>
          </a:p>
          <a:p>
            <a:pPr>
              <a:lnSpc>
                <a:spcPct val="150000"/>
              </a:lnSpc>
            </a:pPr>
            <a:r>
              <a:rPr lang="en-US" b="1" dirty="0">
                <a:latin typeface="Times New Roman" panose="02020603050405020304" pitchFamily="18" charset="0"/>
                <a:cs typeface="Times New Roman" panose="02020603050405020304" pitchFamily="18" charset="0"/>
              </a:rPr>
              <a:t>Fiscal policy- </a:t>
            </a:r>
            <a:r>
              <a:rPr lang="en-US" dirty="0">
                <a:latin typeface="Times New Roman" panose="02020603050405020304" pitchFamily="18" charset="0"/>
                <a:cs typeface="Times New Roman" panose="02020603050405020304" pitchFamily="18" charset="0"/>
              </a:rPr>
              <a:t>This policy involves the governments taking decisive measures regarding taxation and expenditure at both the local and national levels. </a:t>
            </a:r>
          </a:p>
          <a:p>
            <a:pPr>
              <a:lnSpc>
                <a:spcPct val="150000"/>
              </a:lnSpc>
            </a:pPr>
            <a:r>
              <a:rPr lang="en-US" dirty="0">
                <a:latin typeface="Times New Roman" panose="02020603050405020304" pitchFamily="18" charset="0"/>
                <a:cs typeface="Times New Roman" panose="02020603050405020304" pitchFamily="18" charset="0"/>
              </a:rPr>
              <a:t>The Indian government would create budgets centered on the provision of the necessary public services and ensure the defects of deficits are well covered. </a:t>
            </a:r>
          </a:p>
          <a:p>
            <a:pPr>
              <a:lnSpc>
                <a:spcPct val="150000"/>
              </a:lnSpc>
            </a:pPr>
            <a:r>
              <a:rPr lang="en-US" dirty="0">
                <a:latin typeface="Times New Roman" panose="02020603050405020304" pitchFamily="18" charset="0"/>
                <a:cs typeface="Times New Roman" panose="02020603050405020304" pitchFamily="18" charset="0"/>
              </a:rPr>
              <a:t>This means advancing the country to engage in more activities that provide more finances(Chand, 2014).</a:t>
            </a:r>
          </a:p>
        </p:txBody>
      </p:sp>
    </p:spTree>
    <p:extLst>
      <p:ext uri="{BB962C8B-B14F-4D97-AF65-F5344CB8AC3E}">
        <p14:creationId xmlns:p14="http://schemas.microsoft.com/office/powerpoint/2010/main" val="119464009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805543"/>
          </a:xfrm>
        </p:spPr>
        <p:txBody>
          <a:bodyPr/>
          <a:lstStyle/>
          <a:p>
            <a:r>
              <a:rPr lang="en-US" dirty="0"/>
              <a:t>								</a:t>
            </a:r>
            <a:r>
              <a:rPr lang="en-US" b="1" dirty="0">
                <a:solidFill>
                  <a:schemeClr val="tx1"/>
                </a:solidFill>
                <a:latin typeface="Century" panose="02040604050505020304" pitchFamily="18" charset="0"/>
              </a:rPr>
              <a:t>Cont</a:t>
            </a:r>
            <a:r>
              <a:rPr lang="en-US" b="1" dirty="0">
                <a:latin typeface="Century" panose="02040604050505020304" pitchFamily="18" charset="0"/>
              </a:rPr>
              <a:t>.</a:t>
            </a:r>
          </a:p>
        </p:txBody>
      </p:sp>
      <p:sp>
        <p:nvSpPr>
          <p:cNvPr id="3" name="Content Placeholder 2"/>
          <p:cNvSpPr>
            <a:spLocks noGrp="1"/>
          </p:cNvSpPr>
          <p:nvPr>
            <p:ph idx="1"/>
          </p:nvPr>
        </p:nvSpPr>
        <p:spPr>
          <a:xfrm>
            <a:off x="677334" y="1415143"/>
            <a:ext cx="9163352" cy="4550228"/>
          </a:xfrm>
        </p:spPr>
        <p:txBody>
          <a:bodyPr>
            <a:normAutofit/>
          </a:bodyPr>
          <a:lstStyle/>
          <a:p>
            <a:r>
              <a:rPr lang="en-US" sz="2000" b="1" dirty="0">
                <a:latin typeface="Times New Roman" panose="02020603050405020304" pitchFamily="18" charset="0"/>
                <a:cs typeface="Times New Roman" panose="02020603050405020304" pitchFamily="18" charset="0"/>
              </a:rPr>
              <a:t>Monetary policy-</a:t>
            </a:r>
            <a:r>
              <a:rPr lang="en-US" sz="2000" dirty="0">
                <a:latin typeface="Times New Roman" panose="02020603050405020304" pitchFamily="18" charset="0"/>
                <a:cs typeface="Times New Roman" panose="02020603050405020304" pitchFamily="18" charset="0"/>
              </a:rPr>
              <a:t>This involved the government seeking measures to improve the value of money in the economy. This is in terms of supply, interest, and exchange rates.</a:t>
            </a:r>
          </a:p>
          <a:p>
            <a:r>
              <a:rPr lang="en-US" sz="2000" dirty="0">
                <a:latin typeface="Times New Roman" panose="02020603050405020304" pitchFamily="18" charset="0"/>
                <a:cs typeface="Times New Roman" panose="02020603050405020304" pitchFamily="18" charset="0"/>
              </a:rPr>
              <a:t> This measure by the government enables consumption and increased investments. Furthermore, it results in more income generation, reduced borrowing, and increased savings(Chand, 2014).</a:t>
            </a:r>
          </a:p>
          <a:p>
            <a:r>
              <a:rPr lang="en-US" sz="2000" b="1" dirty="0">
                <a:latin typeface="Times New Roman" panose="02020603050405020304" pitchFamily="18" charset="0"/>
                <a:cs typeface="Times New Roman" panose="02020603050405020304" pitchFamily="18" charset="0"/>
              </a:rPr>
              <a:t>Supply-side policy</a:t>
            </a:r>
            <a:r>
              <a:rPr lang="en-US" sz="2000" dirty="0">
                <a:latin typeface="Times New Roman" panose="02020603050405020304" pitchFamily="18" charset="0"/>
                <a:cs typeface="Times New Roman" panose="02020603050405020304" pitchFamily="18" charset="0"/>
              </a:rPr>
              <a:t>-This are policies that are meant to increase productivity in the economic realm. This involves improving the quality and quantity of channels drawn in resources to ensure adequate and relevant progress. </a:t>
            </a:r>
          </a:p>
          <a:p>
            <a:r>
              <a:rPr lang="en-US" sz="2000" dirty="0">
                <a:latin typeface="Times New Roman" panose="02020603050405020304" pitchFamily="18" charset="0"/>
                <a:cs typeface="Times New Roman" panose="02020603050405020304" pitchFamily="18" charset="0"/>
              </a:rPr>
              <a:t>The success of this policy will enable more unemployed individuals to seek works and attract more workforce into the market(Chand, 2014).</a:t>
            </a:r>
          </a:p>
        </p:txBody>
      </p:sp>
    </p:spTree>
    <p:extLst>
      <p:ext uri="{BB962C8B-B14F-4D97-AF65-F5344CB8AC3E}">
        <p14:creationId xmlns:p14="http://schemas.microsoft.com/office/powerpoint/2010/main" val="346025562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446568"/>
            <a:ext cx="8596668" cy="648586"/>
          </a:xfrm>
        </p:spPr>
        <p:txBody>
          <a:bodyPr>
            <a:noAutofit/>
          </a:bodyPr>
          <a:lstStyle/>
          <a:p>
            <a:pPr algn="ctr"/>
            <a:r>
              <a:rPr lang="en-US" sz="3200" b="1" dirty="0">
                <a:latin typeface="Century" panose="02040604050505020304" pitchFamily="18" charset="0"/>
              </a:rPr>
              <a:t> Macroeconomic model  implementation 				</a:t>
            </a:r>
            <a:br>
              <a:rPr lang="en-US" dirty="0">
                <a:latin typeface="Century" panose="02040604050505020304" pitchFamily="18" charset="0"/>
              </a:rPr>
            </a:br>
            <a:endParaRPr lang="en-US" dirty="0">
              <a:latin typeface="Century" panose="02040604050505020304" pitchFamily="18" charset="0"/>
            </a:endParaRPr>
          </a:p>
        </p:txBody>
      </p:sp>
      <p:sp>
        <p:nvSpPr>
          <p:cNvPr id="3" name="Content Placeholder 2"/>
          <p:cNvSpPr>
            <a:spLocks noGrp="1"/>
          </p:cNvSpPr>
          <p:nvPr>
            <p:ph idx="1"/>
          </p:nvPr>
        </p:nvSpPr>
        <p:spPr>
          <a:xfrm>
            <a:off x="677334" y="925033"/>
            <a:ext cx="9751180" cy="5762846"/>
          </a:xfrm>
        </p:spPr>
        <p:txBody>
          <a:bodyPr>
            <a:noAutofit/>
          </a:bodyPr>
          <a:lstStyle/>
          <a:p>
            <a:pPr>
              <a:lnSpc>
                <a:spcPct val="200000"/>
              </a:lnSpc>
            </a:pPr>
            <a:r>
              <a:rPr lang="en-US" dirty="0">
                <a:latin typeface="Times New Roman" panose="02020603050405020304" pitchFamily="18" charset="0"/>
                <a:cs typeface="Times New Roman" panose="02020603050405020304" pitchFamily="18" charset="0"/>
              </a:rPr>
              <a:t>The economic models are used to implement macroeconomic policies by creating relations of the problem and achieving futuristic growth. In the financial model, it directs for proper analysis of the problem.</a:t>
            </a:r>
          </a:p>
          <a:p>
            <a:pPr>
              <a:lnSpc>
                <a:spcPct val="200000"/>
              </a:lnSpc>
            </a:pPr>
            <a:r>
              <a:rPr lang="en-US" dirty="0">
                <a:latin typeface="Times New Roman" panose="02020603050405020304" pitchFamily="18" charset="0"/>
                <a:cs typeface="Times New Roman" panose="02020603050405020304" pitchFamily="18" charset="0"/>
              </a:rPr>
              <a:t> This enables forecasting towards implementing the policy. To avoid issues in the outer, the forecasting model involves putting expectations relevant to the objective and evaluating the model context. </a:t>
            </a:r>
          </a:p>
          <a:p>
            <a:pPr>
              <a:lnSpc>
                <a:spcPct val="200000"/>
              </a:lnSpc>
            </a:pPr>
            <a:r>
              <a:rPr lang="en-US" dirty="0">
                <a:latin typeface="Times New Roman" panose="02020603050405020304" pitchFamily="18" charset="0"/>
                <a:cs typeface="Times New Roman" panose="02020603050405020304" pitchFamily="18" charset="0"/>
              </a:rPr>
              <a:t>The variables should be considered in the stages of implementation to be efficient and sustain the country(</a:t>
            </a:r>
            <a:r>
              <a:rPr lang="en-US" dirty="0" err="1">
                <a:latin typeface="Times New Roman" panose="02020603050405020304" pitchFamily="18" charset="0"/>
                <a:cs typeface="Times New Roman" panose="02020603050405020304" pitchFamily="18" charset="0"/>
              </a:rPr>
              <a:t>Pescatori</a:t>
            </a:r>
            <a:r>
              <a:rPr lang="en-US" dirty="0">
                <a:latin typeface="Times New Roman" panose="02020603050405020304" pitchFamily="18" charset="0"/>
                <a:cs typeface="Times New Roman" panose="02020603050405020304" pitchFamily="18" charset="0"/>
              </a:rPr>
              <a:t>, 2011). </a:t>
            </a:r>
          </a:p>
          <a:p>
            <a:pPr>
              <a:lnSpc>
                <a:spcPct val="200000"/>
              </a:lnSpc>
            </a:pPr>
            <a:r>
              <a:rPr lang="en-US" dirty="0">
                <a:latin typeface="Times New Roman" panose="02020603050405020304" pitchFamily="18" charset="0"/>
                <a:cs typeface="Times New Roman" panose="02020603050405020304" pitchFamily="18" charset="0"/>
              </a:rPr>
              <a:t>The forecast method provides for clear means through which policies can be engaged. Some examples of forecasting models are DSGE</a:t>
            </a:r>
          </a:p>
        </p:txBody>
      </p:sp>
    </p:spTree>
    <p:extLst>
      <p:ext uri="{BB962C8B-B14F-4D97-AF65-F5344CB8AC3E}">
        <p14:creationId xmlns:p14="http://schemas.microsoft.com/office/powerpoint/2010/main" val="306621429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847241"/>
          </a:xfrm>
        </p:spPr>
        <p:txBody>
          <a:bodyPr/>
          <a:lstStyle/>
          <a:p>
            <a:r>
              <a:rPr lang="en-US" dirty="0">
                <a:latin typeface="Times New Roman" panose="02020603050405020304" pitchFamily="18" charset="0"/>
                <a:cs typeface="Times New Roman" panose="02020603050405020304" pitchFamily="18" charset="0"/>
              </a:rPr>
              <a:t>					</a:t>
            </a:r>
            <a:r>
              <a:rPr lang="en-US" b="1" dirty="0">
                <a:solidFill>
                  <a:schemeClr val="tx1"/>
                </a:solidFill>
                <a:latin typeface="Times New Roman" panose="02020603050405020304" pitchFamily="18" charset="0"/>
                <a:cs typeface="Times New Roman" panose="02020603050405020304" pitchFamily="18" charset="0"/>
              </a:rPr>
              <a:t>	Conclusion</a:t>
            </a:r>
          </a:p>
        </p:txBody>
      </p:sp>
      <p:sp>
        <p:nvSpPr>
          <p:cNvPr id="3" name="Content Placeholder 2"/>
          <p:cNvSpPr>
            <a:spLocks noGrp="1"/>
          </p:cNvSpPr>
          <p:nvPr>
            <p:ph idx="1"/>
          </p:nvPr>
        </p:nvSpPr>
        <p:spPr>
          <a:xfrm>
            <a:off x="537849" y="1456841"/>
            <a:ext cx="9458557" cy="4943959"/>
          </a:xfrm>
        </p:spPr>
        <p:txBody>
          <a:bodyPr>
            <a:normAutofit/>
          </a:bodyPr>
          <a:lstStyle/>
          <a:p>
            <a:pPr>
              <a:lnSpc>
                <a:spcPct val="150000"/>
              </a:lnSpc>
            </a:pPr>
            <a:r>
              <a:rPr lang="en-US" dirty="0">
                <a:latin typeface="Times New Roman" panose="02020603050405020304" pitchFamily="18" charset="0"/>
                <a:cs typeface="Times New Roman" panose="02020603050405020304" pitchFamily="18" charset="0"/>
              </a:rPr>
              <a:t>India is forestry, a country that is booming in both development and workforce. Such a country must achieve minimum requirements to living standards that will ensure the populations well catered for and that the problematic issues are disposed of.</a:t>
            </a:r>
          </a:p>
          <a:p>
            <a:pPr>
              <a:lnSpc>
                <a:spcPct val="150000"/>
              </a:lnSpc>
            </a:pPr>
            <a:r>
              <a:rPr lang="en-US" dirty="0">
                <a:latin typeface="Times New Roman" panose="02020603050405020304" pitchFamily="18" charset="0"/>
                <a:cs typeface="Times New Roman" panose="02020603050405020304" pitchFamily="18" charset="0"/>
              </a:rPr>
              <a:t>It is notable that over the scope of the 21st century, the country has advanced its economic capabilities and is a recognized pertinent player globally. </a:t>
            </a:r>
          </a:p>
          <a:p>
            <a:pPr>
              <a:lnSpc>
                <a:spcPct val="150000"/>
              </a:lnSpc>
            </a:pPr>
            <a:r>
              <a:rPr lang="en-US" dirty="0">
                <a:latin typeface="Times New Roman" panose="02020603050405020304" pitchFamily="18" charset="0"/>
                <a:cs typeface="Times New Roman" panose="02020603050405020304" pitchFamily="18" charset="0"/>
              </a:rPr>
              <a:t>However, internal problems drag the enterprising process behind, which has set the country back compared to its competitors.</a:t>
            </a:r>
          </a:p>
          <a:p>
            <a:pPr>
              <a:lnSpc>
                <a:spcPct val="150000"/>
              </a:lnSpc>
            </a:pPr>
            <a:r>
              <a:rPr lang="en-US" dirty="0">
                <a:latin typeface="Times New Roman" panose="02020603050405020304" pitchFamily="18" charset="0"/>
                <a:cs typeface="Times New Roman" panose="02020603050405020304" pitchFamily="18" charset="0"/>
              </a:rPr>
              <a:t> It is. Therefore, a necessitate appeal that the Indian government would mentor the country’s economy towards competitive global standards</a:t>
            </a:r>
          </a:p>
        </p:txBody>
      </p:sp>
    </p:spTree>
    <p:extLst>
      <p:ext uri="{BB962C8B-B14F-4D97-AF65-F5344CB8AC3E}">
        <p14:creationId xmlns:p14="http://schemas.microsoft.com/office/powerpoint/2010/main" val="59023751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661261"/>
          </a:xfrm>
        </p:spPr>
        <p:txBody>
          <a:bodyPr/>
          <a:lstStyle/>
          <a:p>
            <a:r>
              <a:rPr lang="en-US" b="1" dirty="0">
                <a:latin typeface="Century" panose="02040604050505020304" pitchFamily="18" charset="0"/>
              </a:rPr>
              <a:t>							</a:t>
            </a:r>
            <a:r>
              <a:rPr lang="en-US" b="1" dirty="0">
                <a:solidFill>
                  <a:schemeClr val="tx1"/>
                </a:solidFill>
                <a:latin typeface="Century" panose="02040604050505020304" pitchFamily="18" charset="0"/>
              </a:rPr>
              <a:t>References</a:t>
            </a:r>
          </a:p>
        </p:txBody>
      </p:sp>
      <p:sp>
        <p:nvSpPr>
          <p:cNvPr id="3" name="Content Placeholder 2"/>
          <p:cNvSpPr>
            <a:spLocks noGrp="1"/>
          </p:cNvSpPr>
          <p:nvPr>
            <p:ph idx="1"/>
          </p:nvPr>
        </p:nvSpPr>
        <p:spPr>
          <a:xfrm>
            <a:off x="621355" y="1596326"/>
            <a:ext cx="10909383" cy="4600020"/>
          </a:xfrm>
        </p:spPr>
        <p:txBody>
          <a:bodyPr>
            <a:normAutofit fontScale="85000" lnSpcReduction="20000"/>
          </a:bodyPr>
          <a:lstStyle/>
          <a:p>
            <a:r>
              <a:rPr lang="en-US" sz="2800" dirty="0">
                <a:latin typeface="Times New Roman" panose="02020603050405020304" pitchFamily="18" charset="0"/>
                <a:cs typeface="Times New Roman" panose="02020603050405020304" pitchFamily="18" charset="0"/>
              </a:rPr>
              <a:t>Sharma. P,(2017).  Macroeconomic Challenges Faced by Indian Economy Available at SSRN: https://ssrn.com/abstract=3036424 or http://dx.doi.org/10.2139/ssrn.3036424</a:t>
            </a:r>
          </a:p>
          <a:p>
            <a:r>
              <a:rPr lang="en-US" sz="2800" dirty="0">
                <a:latin typeface="Times New Roman" panose="02020603050405020304" pitchFamily="18" charset="0"/>
                <a:cs typeface="Times New Roman" panose="02020603050405020304" pitchFamily="18" charset="0"/>
              </a:rPr>
              <a:t>Chand, S. (2014). Macroeconomic Policies: 3 Main Types of Government Macroeconomic Policies. Your Article Library(2014). https://www.yourarticlelibrary.com/microeconomics/macroeconomic-policies-3-main-types-of-government-macroeconomic-policies/32840. 												</a:t>
            </a:r>
          </a:p>
          <a:p>
            <a:r>
              <a:rPr lang="en-US" sz="2800" dirty="0">
                <a:latin typeface="Times New Roman" panose="02020603050405020304" pitchFamily="18" charset="0"/>
                <a:cs typeface="Times New Roman" panose="02020603050405020304" pitchFamily="18" charset="0"/>
              </a:rPr>
              <a:t>Pescatori.A,(2011). Macroeconomic Models, Forecasting, and Policymaking. website. https://www.clevelandfed.org/en/newsroom-and-events/publications/economic-commentary/economic-commentary-archives/2011-economic-commentaries/ec-201119-macroeconomic-models-forecasting-and-policymaking.aspx. </a:t>
            </a:r>
          </a:p>
          <a:p>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857156429"/>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5FCBEF"/>
      </a:accent1>
      <a:accent2>
        <a:srgbClr val="2E83C3"/>
      </a:accent2>
      <a:accent3>
        <a:srgbClr val="42D0A2"/>
      </a:accent3>
      <a:accent4>
        <a:srgbClr val="2E946B"/>
      </a:accent4>
      <a:accent5>
        <a:srgbClr val="42B051"/>
      </a:accent5>
      <a:accent6>
        <a:srgbClr val="96D141"/>
      </a:accent6>
      <a:hlink>
        <a:srgbClr val="3FCDE7"/>
      </a:hlink>
      <a:folHlink>
        <a:srgbClr val="A9D3E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0B5AB586-D108-4FC1-8368-649FE654B894}"/>
    </a:ext>
  </a:extLst>
</a:theme>
</file>

<file path=docProps/app.xml><?xml version="1.0" encoding="utf-8"?>
<Properties xmlns="http://schemas.openxmlformats.org/officeDocument/2006/extended-properties" xmlns:vt="http://schemas.openxmlformats.org/officeDocument/2006/docPropsVTypes">
  <Template>Facet</Template>
  <TotalTime>158</TotalTime>
  <Words>959</Words>
  <Application>Microsoft Office PowerPoint</Application>
  <PresentationFormat>Widescreen</PresentationFormat>
  <Paragraphs>54</Paragraphs>
  <Slides>9</Slides>
  <Notes>0</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Facet</vt:lpstr>
      <vt:lpstr>Macroeconomics Policy  in India</vt:lpstr>
      <vt:lpstr>      Introduction</vt:lpstr>
      <vt:lpstr>  Macroeconomics Problems in India</vt:lpstr>
      <vt:lpstr>        Cont.</vt:lpstr>
      <vt:lpstr>   Macroeconomic Policies in India     </vt:lpstr>
      <vt:lpstr>        Cont.</vt:lpstr>
      <vt:lpstr> Macroeconomic model  implementation      </vt:lpstr>
      <vt:lpstr>      Conclusion</vt:lpstr>
      <vt:lpstr>       References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Macroeconomics policy                  in India</dc:title>
  <dc:creator>admin</dc:creator>
  <cp:lastModifiedBy>nyoike31@gmail.com</cp:lastModifiedBy>
  <cp:revision>16</cp:revision>
  <dcterms:created xsi:type="dcterms:W3CDTF">2021-05-26T14:27:15Z</dcterms:created>
  <dcterms:modified xsi:type="dcterms:W3CDTF">2021-05-31T10:05:31Z</dcterms:modified>
</cp:coreProperties>
</file>